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328AA6D0-2FE2-4F91-B1A0-A105A5245CAC}" type="datetimeFigureOut">
              <a:rPr lang="en-US" smtClean="0"/>
              <a:t>5/12/2020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FFFC5C51-AB72-43A8-A057-DE3017CF808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8AA6D0-2FE2-4F91-B1A0-A105A5245CAC}"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C5C51-AB72-43A8-A057-DE3017CF808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8AA6D0-2FE2-4F91-B1A0-A105A5245CAC}"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C5C51-AB72-43A8-A057-DE3017CF808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328AA6D0-2FE2-4F91-B1A0-A105A5245CAC}" type="datetimeFigureOut">
              <a:rPr lang="en-US" smtClean="0"/>
              <a:t>5/12/2020</a:t>
            </a:fld>
            <a:endParaRPr lang="en-US"/>
          </a:p>
        </p:txBody>
      </p:sp>
      <p:sp>
        <p:nvSpPr>
          <p:cNvPr id="9" name="Slide Number Placeholder 8"/>
          <p:cNvSpPr>
            <a:spLocks noGrp="1"/>
          </p:cNvSpPr>
          <p:nvPr>
            <p:ph type="sldNum" sz="quarter" idx="15"/>
          </p:nvPr>
        </p:nvSpPr>
        <p:spPr/>
        <p:txBody>
          <a:bodyPr rtlCol="0"/>
          <a:lstStyle/>
          <a:p>
            <a:fld id="{FFFC5C51-AB72-43A8-A057-DE3017CF808E}"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28AA6D0-2FE2-4F91-B1A0-A105A5245CAC}" type="datetimeFigureOut">
              <a:rPr lang="en-US" smtClean="0"/>
              <a:t>5/12/2020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FFFC5C51-AB72-43A8-A057-DE3017CF808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28AA6D0-2FE2-4F91-B1A0-A105A5245CAC}"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C5C51-AB72-43A8-A057-DE3017CF808E}"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28AA6D0-2FE2-4F91-B1A0-A105A5245CAC}" type="datetimeFigureOut">
              <a:rPr lang="en-US" smtClean="0"/>
              <a:t>5/12/2020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FC5C51-AB72-43A8-A057-DE3017CF808E}"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328AA6D0-2FE2-4F91-B1A0-A105A5245CAC}" type="datetimeFigureOut">
              <a:rPr lang="en-US" smtClean="0"/>
              <a:t>5/12/2020</a:t>
            </a:fld>
            <a:endParaRPr lang="en-US"/>
          </a:p>
        </p:txBody>
      </p:sp>
      <p:sp>
        <p:nvSpPr>
          <p:cNvPr id="7" name="Slide Number Placeholder 6"/>
          <p:cNvSpPr>
            <a:spLocks noGrp="1"/>
          </p:cNvSpPr>
          <p:nvPr>
            <p:ph type="sldNum" sz="quarter" idx="11"/>
          </p:nvPr>
        </p:nvSpPr>
        <p:spPr/>
        <p:txBody>
          <a:bodyPr rtlCol="0"/>
          <a:lstStyle/>
          <a:p>
            <a:fld id="{FFFC5C51-AB72-43A8-A057-DE3017CF808E}"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8AA6D0-2FE2-4F91-B1A0-A105A5245CAC}" type="datetimeFigureOut">
              <a:rPr lang="en-US" smtClean="0"/>
              <a:t>5/12/2020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FC5C51-AB72-43A8-A057-DE3017CF808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328AA6D0-2FE2-4F91-B1A0-A105A5245CAC}" type="datetimeFigureOut">
              <a:rPr lang="en-US" smtClean="0"/>
              <a:t>5/12/2020</a:t>
            </a:fld>
            <a:endParaRPr lang="en-US"/>
          </a:p>
        </p:txBody>
      </p:sp>
      <p:sp>
        <p:nvSpPr>
          <p:cNvPr id="22" name="Slide Number Placeholder 21"/>
          <p:cNvSpPr>
            <a:spLocks noGrp="1"/>
          </p:cNvSpPr>
          <p:nvPr>
            <p:ph type="sldNum" sz="quarter" idx="15"/>
          </p:nvPr>
        </p:nvSpPr>
        <p:spPr/>
        <p:txBody>
          <a:bodyPr rtlCol="0"/>
          <a:lstStyle/>
          <a:p>
            <a:fld id="{FFFC5C51-AB72-43A8-A057-DE3017CF808E}"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28AA6D0-2FE2-4F91-B1A0-A105A5245CAC}" type="datetimeFigureOut">
              <a:rPr lang="en-US" smtClean="0"/>
              <a:t>5/12/2020</a:t>
            </a:fld>
            <a:endParaRPr lang="en-US"/>
          </a:p>
        </p:txBody>
      </p:sp>
      <p:sp>
        <p:nvSpPr>
          <p:cNvPr id="18" name="Slide Number Placeholder 17"/>
          <p:cNvSpPr>
            <a:spLocks noGrp="1"/>
          </p:cNvSpPr>
          <p:nvPr>
            <p:ph type="sldNum" sz="quarter" idx="11"/>
          </p:nvPr>
        </p:nvSpPr>
        <p:spPr/>
        <p:txBody>
          <a:bodyPr rtlCol="0"/>
          <a:lstStyle/>
          <a:p>
            <a:fld id="{FFFC5C51-AB72-43A8-A057-DE3017CF808E}"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28AA6D0-2FE2-4F91-B1A0-A105A5245CAC}" type="datetimeFigureOut">
              <a:rPr lang="en-US" smtClean="0"/>
              <a:t>5/12/2020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FFC5C51-AB72-43A8-A057-DE3017CF808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bio.libretexts.org/Bookshelves/Introductory_and_General_Biology/Book:_Introductory_Biology_(CK-12)/07:_Prokaryotes_and_Viruses/7.08:_Virus_Structur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en.wikipedia.org/wiki/Yellow_feve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rybicki.blog/2012/02/06/a-short-history-of-thediscovery-of-viruses-part-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VIRUSES</a:t>
            </a:r>
            <a:endParaRPr lang="en-US" dirty="0"/>
          </a:p>
        </p:txBody>
      </p:sp>
      <p:sp>
        <p:nvSpPr>
          <p:cNvPr id="8" name="Content Placeholder 7"/>
          <p:cNvSpPr>
            <a:spLocks noGrp="1"/>
          </p:cNvSpPr>
          <p:nvPr>
            <p:ph sz="quarter" idx="1"/>
          </p:nvPr>
        </p:nvSpPr>
        <p:spPr/>
        <p:txBody>
          <a:bodyPr>
            <a:normAutofit/>
          </a:bodyPr>
          <a:lstStyle/>
          <a:p>
            <a:r>
              <a:rPr lang="en-IN" b="1" u="heavy" dirty="0" smtClean="0"/>
              <a:t>Class Teacher</a:t>
            </a:r>
            <a:endParaRPr lang="en-IN" dirty="0" smtClean="0"/>
          </a:p>
          <a:p>
            <a:pPr marL="0" indent="0">
              <a:buNone/>
            </a:pPr>
            <a:r>
              <a:rPr lang="en-IN" b="1" dirty="0" smtClean="0"/>
              <a:t>                   		          </a:t>
            </a:r>
            <a:r>
              <a:rPr lang="en-IN" sz="1600" b="1" dirty="0" err="1" smtClean="0"/>
              <a:t>Dr.</a:t>
            </a:r>
            <a:r>
              <a:rPr lang="en-IN" sz="1600" b="1" dirty="0" smtClean="0"/>
              <a:t> </a:t>
            </a:r>
            <a:r>
              <a:rPr lang="en-IN" sz="1600" b="1" dirty="0" err="1" smtClean="0"/>
              <a:t>Hannan</a:t>
            </a:r>
            <a:r>
              <a:rPr lang="en-IN" sz="1600" b="1" dirty="0" smtClean="0"/>
              <a:t> </a:t>
            </a:r>
            <a:r>
              <a:rPr lang="en-IN" sz="1600" b="1" dirty="0" err="1" smtClean="0"/>
              <a:t>Mukhtar</a:t>
            </a:r>
            <a:endParaRPr lang="en-IN" sz="1600" b="1" dirty="0" smtClean="0"/>
          </a:p>
          <a:p>
            <a:pPr marL="0" indent="0">
              <a:buNone/>
            </a:pPr>
            <a:r>
              <a:rPr lang="en-IN" sz="1600" b="1" dirty="0" smtClean="0"/>
              <a:t>				Assistant Professor </a:t>
            </a:r>
          </a:p>
          <a:p>
            <a:pPr marL="0" indent="0">
              <a:buNone/>
            </a:pPr>
            <a:r>
              <a:rPr lang="en-IN" sz="1600" b="1" dirty="0" smtClean="0"/>
              <a:t>				Department of Botany</a:t>
            </a:r>
          </a:p>
          <a:p>
            <a:pPr marL="0" indent="0">
              <a:buNone/>
            </a:pPr>
            <a:r>
              <a:rPr lang="en-IN" sz="1600" b="1" dirty="0" smtClean="0"/>
              <a:t>				Lahore College for Women University, Lahore Pakistan.</a:t>
            </a:r>
          </a:p>
          <a:p>
            <a:r>
              <a:rPr lang="en-IN" b="1" u="heavy" dirty="0" smtClean="0"/>
              <a:t>Course Description</a:t>
            </a:r>
          </a:p>
          <a:p>
            <a:pPr marL="1828800" lvl="4" indent="0">
              <a:buNone/>
            </a:pPr>
            <a:r>
              <a:rPr lang="en-IN" sz="1600" b="1" dirty="0" smtClean="0"/>
              <a:t>Course Title: 		DIVERSITY OF PLANTS </a:t>
            </a:r>
          </a:p>
          <a:p>
            <a:pPr marL="1828800" lvl="4" indent="0">
              <a:buNone/>
            </a:pPr>
            <a:r>
              <a:rPr lang="en-US" sz="1600" b="1" dirty="0" smtClean="0"/>
              <a:t>Course code:		Min/Bot-102 </a:t>
            </a:r>
          </a:p>
          <a:p>
            <a:pPr marL="1828800" lvl="4" indent="0">
              <a:buNone/>
            </a:pPr>
            <a:r>
              <a:rPr lang="en-US" sz="1600" b="1" dirty="0" smtClean="0"/>
              <a:t>Credit hours:		4 (3+1)</a:t>
            </a:r>
            <a:endParaRPr lang="en-IN" sz="1600" b="1" dirty="0" smtClean="0"/>
          </a:p>
          <a:p>
            <a:r>
              <a:rPr lang="en-IN" b="1" u="heavy" dirty="0" smtClean="0"/>
              <a:t>Class </a:t>
            </a:r>
          </a:p>
          <a:p>
            <a:pPr marL="1828800" lvl="4" indent="0">
              <a:buNone/>
            </a:pPr>
            <a:r>
              <a:rPr lang="en-IN" sz="1600" b="1" dirty="0" smtClean="0"/>
              <a:t>Course : 			BS I, 2</a:t>
            </a:r>
            <a:r>
              <a:rPr lang="en-IN" sz="1600" b="1" baseline="30000" dirty="0" smtClean="0"/>
              <a:t>nd</a:t>
            </a:r>
            <a:r>
              <a:rPr lang="en-IN" sz="1600" b="1" dirty="0" smtClean="0"/>
              <a:t> Semester</a:t>
            </a:r>
          </a:p>
          <a:p>
            <a:pPr marL="1828800" lvl="4" indent="0">
              <a:buNone/>
            </a:pPr>
            <a:r>
              <a:rPr lang="en-US" sz="1600" b="1" dirty="0" smtClean="0"/>
              <a:t>Major:			Zoology</a:t>
            </a:r>
          </a:p>
          <a:p>
            <a:pPr marL="1828800" lvl="4" indent="0">
              <a:buNone/>
            </a:pPr>
            <a:r>
              <a:rPr lang="en-US" sz="1600" b="1" dirty="0" smtClean="0"/>
              <a:t>Minor course:		Botany</a:t>
            </a:r>
            <a:endParaRPr lang="en-IN" sz="1600" b="1" dirty="0" smtClean="0"/>
          </a:p>
          <a:p>
            <a:endParaRPr lang="en-US" dirty="0"/>
          </a:p>
        </p:txBody>
      </p:sp>
    </p:spTree>
    <p:extLst>
      <p:ext uri="{BB962C8B-B14F-4D97-AF65-F5344CB8AC3E}">
        <p14:creationId xmlns:p14="http://schemas.microsoft.com/office/powerpoint/2010/main" val="3005213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Helical Virus/ TMV</a:t>
            </a:r>
            <a:endParaRPr lang="en-US" dirty="0"/>
          </a:p>
        </p:txBody>
      </p:sp>
      <p:sp>
        <p:nvSpPr>
          <p:cNvPr id="3" name="Content Placeholder 2"/>
          <p:cNvSpPr>
            <a:spLocks noGrp="1"/>
          </p:cNvSpPr>
          <p:nvPr>
            <p:ph sz="quarter" idx="1"/>
          </p:nvPr>
        </p:nvSpPr>
        <p:spPr/>
        <p:txBody>
          <a:bodyPr>
            <a:normAutofit/>
          </a:bodyPr>
          <a:lstStyle/>
          <a:p>
            <a:pPr marL="0" indent="0">
              <a:buNone/>
            </a:pPr>
            <a:r>
              <a:rPr lang="en-US" sz="2000" b="1" dirty="0" smtClean="0"/>
              <a:t>Helical </a:t>
            </a:r>
            <a:r>
              <a:rPr lang="en-US" sz="2000" b="1" dirty="0"/>
              <a:t>capsids</a:t>
            </a:r>
            <a:r>
              <a:rPr lang="en-US" sz="2000" dirty="0"/>
              <a:t> are made up of a single type of protein subunit stacked around a central axis to form a helical structure. </a:t>
            </a:r>
            <a:endParaRPr lang="en-US" sz="2000" dirty="0" smtClean="0"/>
          </a:p>
          <a:p>
            <a:r>
              <a:rPr lang="en-US" sz="2000" dirty="0" smtClean="0"/>
              <a:t>The </a:t>
            </a:r>
            <a:r>
              <a:rPr lang="en-US" sz="2000" dirty="0"/>
              <a:t>helix may have a hollow center, which makes it look like a hollow tube. </a:t>
            </a:r>
            <a:endParaRPr lang="en-US" sz="2000" dirty="0" smtClean="0"/>
          </a:p>
          <a:p>
            <a:r>
              <a:rPr lang="en-US" sz="2000" dirty="0" smtClean="0"/>
              <a:t>This </a:t>
            </a:r>
            <a:r>
              <a:rPr lang="en-US" sz="2000" dirty="0"/>
              <a:t>arrangement results in rod-shaped or filamentous </a:t>
            </a:r>
            <a:r>
              <a:rPr lang="en-US" sz="2000" dirty="0" err="1"/>
              <a:t>virions</a:t>
            </a:r>
            <a:r>
              <a:rPr lang="en-US" sz="2000" dirty="0"/>
              <a:t>. </a:t>
            </a:r>
            <a:endParaRPr lang="en-US" sz="2000" dirty="0" smtClean="0"/>
          </a:p>
          <a:p>
            <a:r>
              <a:rPr lang="en-US" sz="2000" dirty="0" smtClean="0"/>
              <a:t>These </a:t>
            </a:r>
            <a:r>
              <a:rPr lang="en-US" sz="2000" dirty="0" err="1"/>
              <a:t>virions</a:t>
            </a:r>
            <a:r>
              <a:rPr lang="en-US" sz="2000" dirty="0"/>
              <a:t> can be anything from short and very rigid, to long and very flexible</a:t>
            </a:r>
            <a:r>
              <a:rPr lang="en-US" sz="2000" dirty="0" smtClean="0"/>
              <a:t>.</a:t>
            </a:r>
          </a:p>
          <a:p>
            <a:r>
              <a:rPr lang="en-US" sz="2000" dirty="0" smtClean="0"/>
              <a:t> </a:t>
            </a:r>
            <a:r>
              <a:rPr lang="en-US" sz="2000" dirty="0"/>
              <a:t>The well-studied tobacco mosaic virus (TMV) is an example of a helical </a:t>
            </a:r>
            <a:r>
              <a:rPr lang="en-US" sz="2000" dirty="0" smtClean="0"/>
              <a:t>virus</a:t>
            </a:r>
            <a:r>
              <a:rPr lang="en-US" sz="2000" dirty="0"/>
              <a:t>.</a:t>
            </a:r>
          </a:p>
          <a:p>
            <a:r>
              <a:rPr lang="en-US" sz="2000" dirty="0" smtClean="0"/>
              <a:t>1. Nucleic acid; 2. Viral protein units, 3. Capsid</a:t>
            </a:r>
            <a:endParaRPr lang="en-U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114800"/>
            <a:ext cx="2633663"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969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quarter" idx="1"/>
          </p:nvPr>
        </p:nvSpPr>
        <p:spPr/>
        <p:txBody>
          <a:bodyPr>
            <a:normAutofit/>
          </a:bodyPr>
          <a:lstStyle/>
          <a:p>
            <a:r>
              <a:rPr lang="en-US" dirty="0"/>
              <a:t>A helical virus, tobacco mosaic virus. </a:t>
            </a:r>
            <a:endParaRPr lang="en-US" dirty="0" smtClean="0"/>
          </a:p>
          <a:p>
            <a:r>
              <a:rPr lang="en-US" dirty="0" smtClean="0"/>
              <a:t>Although </a:t>
            </a:r>
            <a:r>
              <a:rPr lang="en-US" dirty="0"/>
              <a:t>their diameter may be very small, some helical viruses can be quite long, as shown here</a:t>
            </a:r>
            <a:r>
              <a:rPr lang="en-US" dirty="0" smtClean="0"/>
              <a:t>.. </a:t>
            </a:r>
          </a:p>
          <a:p>
            <a:r>
              <a:rPr lang="en-US" dirty="0" smtClean="0"/>
              <a:t>TMV </a:t>
            </a:r>
            <a:r>
              <a:rPr lang="en-US" dirty="0"/>
              <a:t>causes tobacco mosaic disease in tobacco, cucumber, pepper, and tomato plants</a:t>
            </a:r>
            <a:r>
              <a:rPr lang="en-US" dirty="0" smtClean="0"/>
              <a:t>.</a:t>
            </a:r>
            <a:r>
              <a:rPr lang="en-US" dirty="0" smtClean="0">
                <a:hlinkClick r:id="rId2"/>
              </a:rPr>
              <a:t> </a:t>
            </a:r>
            <a:r>
              <a:rPr lang="en-US" sz="2200" dirty="0" smtClean="0">
                <a:hlinkClick r:id="rId2"/>
              </a:rPr>
              <a:t>https://bio.libretexts.org/Bookshelves/Introductory_and_General_Biology/Book%3A_Introductory_Biology_(CK-12)/07%3A_Prokaryotes_and_Viruses/7.08%3A_Virus_Structures</a:t>
            </a:r>
            <a:endParaRPr lang="en-US" sz="2200" dirty="0"/>
          </a:p>
        </p:txBody>
      </p:sp>
    </p:spTree>
    <p:extLst>
      <p:ext uri="{BB962C8B-B14F-4D97-AF65-F5344CB8AC3E}">
        <p14:creationId xmlns:p14="http://schemas.microsoft.com/office/powerpoint/2010/main" val="2910204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Cycle of Viruses</a:t>
            </a:r>
            <a:endParaRPr lang="en-US" dirty="0"/>
          </a:p>
        </p:txBody>
      </p:sp>
      <p:pic>
        <p:nvPicPr>
          <p:cNvPr id="614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64129" y="1828800"/>
            <a:ext cx="6833129"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6935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LYTIC LIFE CYCLE</a:t>
            </a:r>
            <a:endParaRPr lang="en-US" dirty="0"/>
          </a:p>
        </p:txBody>
      </p:sp>
      <p:sp>
        <p:nvSpPr>
          <p:cNvPr id="3" name="Content Placeholder 2"/>
          <p:cNvSpPr>
            <a:spLocks noGrp="1"/>
          </p:cNvSpPr>
          <p:nvPr>
            <p:ph sz="quarter" idx="1"/>
          </p:nvPr>
        </p:nvSpPr>
        <p:spPr/>
        <p:txBody>
          <a:bodyPr>
            <a:normAutofit/>
          </a:bodyPr>
          <a:lstStyle/>
          <a:p>
            <a:pPr fontAlgn="base"/>
            <a:r>
              <a:rPr lang="en-US" sz="2000" dirty="0"/>
              <a:t>The </a:t>
            </a:r>
            <a:r>
              <a:rPr lang="en-US" sz="2000" dirty="0" smtClean="0"/>
              <a:t>virus</a:t>
            </a:r>
            <a:r>
              <a:rPr lang="en-US" sz="2000" dirty="0"/>
              <a:t> The </a:t>
            </a:r>
            <a:r>
              <a:rPr lang="en-US" sz="2000" b="1" dirty="0"/>
              <a:t>lytic cycle</a:t>
            </a:r>
            <a:r>
              <a:rPr lang="en-US" sz="2000" dirty="0"/>
              <a:t>: The phage infects a bacterium, hijacks the bacterium to make lots of phages, and then kills the cell by making it explode (</a:t>
            </a:r>
            <a:r>
              <a:rPr lang="en-US" sz="2000" i="1" dirty="0"/>
              <a:t>lyse</a:t>
            </a:r>
            <a:r>
              <a:rPr lang="en-US" sz="2000" dirty="0"/>
              <a:t>).</a:t>
            </a:r>
          </a:p>
          <a:p>
            <a:pPr fontAlgn="base"/>
            <a:r>
              <a:rPr lang="en-US" sz="2000" dirty="0"/>
              <a:t>The </a:t>
            </a:r>
            <a:r>
              <a:rPr lang="en-US" sz="2000" b="1" dirty="0"/>
              <a:t>lysogenic cycle</a:t>
            </a:r>
            <a:r>
              <a:rPr lang="en-US" sz="2000" dirty="0"/>
              <a:t>: The phage infects a bacterium and inserts its DNA into the bacterial chromosome, allowing the phage DNA (now called a </a:t>
            </a:r>
            <a:r>
              <a:rPr lang="en-US" sz="2000" b="1" dirty="0" err="1"/>
              <a:t>prophage</a:t>
            </a:r>
            <a:r>
              <a:rPr lang="en-US" sz="2000" dirty="0"/>
              <a:t>) to be copied and passed on along with the cell's own DNA.</a:t>
            </a:r>
          </a:p>
          <a:p>
            <a:r>
              <a:rPr lang="en-US" sz="2000" dirty="0" smtClean="0"/>
              <a:t>Viruses </a:t>
            </a:r>
            <a:r>
              <a:rPr lang="en-US" sz="2000" dirty="0"/>
              <a:t>that infect bacteria are called </a:t>
            </a:r>
            <a:r>
              <a:rPr lang="en-US" sz="2000" b="1" dirty="0" smtClean="0"/>
              <a:t>bacteriophages ( T4, T7,</a:t>
            </a:r>
            <a:r>
              <a:rPr lang="en-US" sz="2000" b="1" dirty="0" smtClean="0">
                <a:latin typeface="Times New Roman"/>
                <a:cs typeface="Times New Roman"/>
              </a:rPr>
              <a:t>ʎ )</a:t>
            </a:r>
            <a:endParaRPr lang="en-US" sz="2000" dirty="0"/>
          </a:p>
        </p:txBody>
      </p:sp>
    </p:spTree>
    <p:extLst>
      <p:ext uri="{BB962C8B-B14F-4D97-AF65-F5344CB8AC3E}">
        <p14:creationId xmlns:p14="http://schemas.microsoft.com/office/powerpoint/2010/main" val="3205392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133600" y="1600200"/>
            <a:ext cx="480059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1481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70000" lnSpcReduction="20000"/>
          </a:bodyPr>
          <a:lstStyle/>
          <a:p>
            <a:pPr fontAlgn="base"/>
            <a:r>
              <a:rPr lang="en-US" dirty="0"/>
              <a:t>The stages of the lytic cycle are:</a:t>
            </a:r>
          </a:p>
          <a:p>
            <a:pPr fontAlgn="base"/>
            <a:r>
              <a:rPr lang="en-US" b="1" dirty="0"/>
              <a:t>Attachment</a:t>
            </a:r>
            <a:r>
              <a:rPr lang="en-US" dirty="0"/>
              <a:t>: Proteins in the "tail" of the phage bind to a specific receptor (in this case, a sugar transporter) on the surface of the bacterial cell.</a:t>
            </a:r>
          </a:p>
          <a:p>
            <a:pPr fontAlgn="base"/>
            <a:r>
              <a:rPr lang="en-US" b="1" dirty="0"/>
              <a:t>Entry</a:t>
            </a:r>
            <a:r>
              <a:rPr lang="en-US" dirty="0"/>
              <a:t>: The phage injects its double-stranded DNA genome into the cytoplasm of the bacterium.</a:t>
            </a:r>
          </a:p>
          <a:p>
            <a:pPr fontAlgn="base"/>
            <a:r>
              <a:rPr lang="en-US" b="1" dirty="0"/>
              <a:t>DNA copying and protein synthesis</a:t>
            </a:r>
            <a:r>
              <a:rPr lang="en-US" dirty="0"/>
              <a:t>: Phage DNA is copied, and phage genes are expressed to make proteins, such as capsid proteins.</a:t>
            </a:r>
          </a:p>
          <a:p>
            <a:pPr fontAlgn="base"/>
            <a:r>
              <a:rPr lang="en-US" b="1" dirty="0"/>
              <a:t>Assembly of new phage</a:t>
            </a:r>
            <a:r>
              <a:rPr lang="en-US" dirty="0"/>
              <a:t>: Capsids assemble from the capsid proteins and are stuffed with DNA to make lots of new phage particles.</a:t>
            </a:r>
          </a:p>
          <a:p>
            <a:pPr fontAlgn="base"/>
            <a:r>
              <a:rPr lang="en-US" b="1" dirty="0" err="1"/>
              <a:t>Lysis</a:t>
            </a:r>
            <a:r>
              <a:rPr lang="en-US" dirty="0"/>
              <a:t>: Late in the lytic cycle, the phage expresses genes for proteins that poke holes in the plasma membrane and cell wall. The holes let water flow in, making the cell expand and burst like an overfilled water balloon.</a:t>
            </a:r>
          </a:p>
          <a:p>
            <a:pPr fontAlgn="base"/>
            <a:r>
              <a:rPr lang="en-US" dirty="0"/>
              <a:t>Cell bursting, or </a:t>
            </a:r>
            <a:r>
              <a:rPr lang="en-US" b="1" dirty="0" err="1"/>
              <a:t>lysis</a:t>
            </a:r>
            <a:r>
              <a:rPr lang="en-US" dirty="0"/>
              <a:t>, releases hundreds of new phages, which can find and infect other host cells nearby. In this way, a few cycles of lytic infection can let the phage spread like wildfire through a bacterial population.</a:t>
            </a:r>
          </a:p>
          <a:p>
            <a:endParaRPr lang="en-US" dirty="0"/>
          </a:p>
        </p:txBody>
      </p:sp>
    </p:spTree>
    <p:extLst>
      <p:ext uri="{BB962C8B-B14F-4D97-AF65-F5344CB8AC3E}">
        <p14:creationId xmlns:p14="http://schemas.microsoft.com/office/powerpoint/2010/main" val="2626558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Lysogenic Cycle</a:t>
            </a:r>
            <a:br>
              <a:rPr lang="en-US" dirty="0"/>
            </a:b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In </a:t>
            </a:r>
            <a:r>
              <a:rPr lang="en-US" dirty="0"/>
              <a:t>contrast, the lysogenic cycle does not result in immediate lysing of the host cell. Those phages able to undergo </a:t>
            </a:r>
            <a:r>
              <a:rPr lang="en-US" dirty="0" err="1"/>
              <a:t>lysogeny</a:t>
            </a:r>
            <a:r>
              <a:rPr lang="en-US" dirty="0"/>
              <a:t> are known as temperate phages. Their viral genome will integrate with host DNA and replicate along with it fairly harmlessly, or may even become established as a plasmid. The virus remains dormant until host conditions deteriorate, perhaps due to depletion of nutrients; then, the endogenous phages (known as </a:t>
            </a:r>
            <a:r>
              <a:rPr lang="en-US" dirty="0" err="1"/>
              <a:t>prophages</a:t>
            </a:r>
            <a:r>
              <a:rPr lang="en-US" dirty="0"/>
              <a:t>) become active. At this point they initiate the reproductive cycle, resulting in </a:t>
            </a:r>
            <a:r>
              <a:rPr lang="en-US" dirty="0" err="1"/>
              <a:t>lysis</a:t>
            </a:r>
            <a:r>
              <a:rPr lang="en-US" dirty="0"/>
              <a:t> of the host cell. As the lysogenic cycle allows the host cell to continue to survive and reproduce, the virus is reproduced in all of the cell’s offspring. An example of a bacteriophage known to follow the lysogenic cycle and the lytic cycle is the phage lambda of E. coli.</a:t>
            </a:r>
          </a:p>
          <a:p>
            <a:endParaRPr lang="en-US" dirty="0"/>
          </a:p>
        </p:txBody>
      </p:sp>
    </p:spTree>
    <p:extLst>
      <p:ext uri="{BB962C8B-B14F-4D97-AF65-F5344CB8AC3E}">
        <p14:creationId xmlns:p14="http://schemas.microsoft.com/office/powerpoint/2010/main" val="1030584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a:t>
            </a:r>
            <a:r>
              <a:rPr lang="en-US" dirty="0" smtClean="0"/>
              <a:t>e Cycles of Virus</a:t>
            </a:r>
            <a:endParaRPr lang="en-US" dirty="0"/>
          </a:p>
        </p:txBody>
      </p:sp>
      <p:pic>
        <p:nvPicPr>
          <p:cNvPr id="10243"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890587" y="2403475"/>
            <a:ext cx="6600825"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816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virology</a:t>
            </a:r>
            <a:endParaRPr lang="en-US" dirty="0"/>
          </a:p>
        </p:txBody>
      </p:sp>
      <p:sp>
        <p:nvSpPr>
          <p:cNvPr id="3" name="Content Placeholder 2"/>
          <p:cNvSpPr>
            <a:spLocks noGrp="1"/>
          </p:cNvSpPr>
          <p:nvPr>
            <p:ph sz="quarter" idx="1"/>
          </p:nvPr>
        </p:nvSpPr>
        <p:spPr/>
        <p:txBody>
          <a:bodyPr>
            <a:normAutofit/>
          </a:bodyPr>
          <a:lstStyle/>
          <a:p>
            <a:r>
              <a:rPr lang="en-US" b="1" dirty="0"/>
              <a:t>A Short History of the Discovery of Viruses</a:t>
            </a:r>
          </a:p>
          <a:p>
            <a:r>
              <a:rPr lang="en-US" dirty="0"/>
              <a:t> </a:t>
            </a:r>
            <a:r>
              <a:rPr lang="en-US" sz="2000" dirty="0" smtClean="0"/>
              <a:t>The </a:t>
            </a:r>
            <a:r>
              <a:rPr lang="en-US" sz="2000" dirty="0"/>
              <a:t>word “</a:t>
            </a:r>
            <a:r>
              <a:rPr lang="en-US" sz="2000" b="1" dirty="0"/>
              <a:t>virus</a:t>
            </a:r>
            <a:r>
              <a:rPr lang="en-US" sz="2000" dirty="0"/>
              <a:t>” comes from a </a:t>
            </a:r>
            <a:r>
              <a:rPr lang="en-US" sz="2000" b="1" dirty="0"/>
              <a:t>Latin</a:t>
            </a:r>
            <a:r>
              <a:rPr lang="en-US" sz="2000" dirty="0"/>
              <a:t> word simply meaning “</a:t>
            </a:r>
            <a:r>
              <a:rPr lang="en-US" sz="2000" b="1" dirty="0"/>
              <a:t>slimy fluid</a:t>
            </a:r>
            <a:r>
              <a:rPr lang="en-US" sz="2000" dirty="0" smtClean="0"/>
              <a:t>”.</a:t>
            </a:r>
          </a:p>
          <a:p>
            <a:r>
              <a:rPr lang="en-US" b="1" dirty="0"/>
              <a:t>Porcelain filters and the discovery of viruses</a:t>
            </a:r>
          </a:p>
          <a:p>
            <a:pPr algn="just"/>
            <a:r>
              <a:rPr lang="en-US" sz="2000" dirty="0"/>
              <a:t>The invention that allowed viruses to be discovered at all was the </a:t>
            </a:r>
            <a:r>
              <a:rPr lang="en-US" sz="2000" b="1" dirty="0" err="1"/>
              <a:t>Chamberland</a:t>
            </a:r>
            <a:r>
              <a:rPr lang="en-US" sz="2000" b="1" dirty="0"/>
              <a:t>-Pasteur filter.</a:t>
            </a:r>
            <a:r>
              <a:rPr lang="en-US" sz="2000" dirty="0"/>
              <a:t>  This was developed in </a:t>
            </a:r>
            <a:r>
              <a:rPr lang="en-US" sz="2000" b="1" dirty="0"/>
              <a:t>1884</a:t>
            </a:r>
            <a:r>
              <a:rPr lang="en-US" sz="2000" dirty="0"/>
              <a:t> in Paris by </a:t>
            </a:r>
            <a:r>
              <a:rPr lang="en-US" sz="2000" b="1" dirty="0"/>
              <a:t>Charles </a:t>
            </a:r>
            <a:r>
              <a:rPr lang="en-US" sz="2000" b="1" dirty="0" err="1"/>
              <a:t>Chamberland</a:t>
            </a:r>
            <a:r>
              <a:rPr lang="en-US" sz="2000" dirty="0"/>
              <a:t>, who worked with </a:t>
            </a:r>
            <a:r>
              <a:rPr lang="en-US" sz="2000" b="1" dirty="0"/>
              <a:t>Louis Pasteur</a:t>
            </a:r>
            <a:r>
              <a:rPr lang="en-US" sz="2000" dirty="0" smtClean="0"/>
              <a:t>.</a:t>
            </a:r>
          </a:p>
          <a:p>
            <a:pPr algn="just"/>
            <a:r>
              <a:rPr lang="en-US" sz="2000" dirty="0" smtClean="0"/>
              <a:t>Which </a:t>
            </a:r>
            <a:r>
              <a:rPr lang="en-US" sz="2000" dirty="0"/>
              <a:t>could be used to completely remove </a:t>
            </a:r>
            <a:r>
              <a:rPr lang="en-US" sz="2000" b="1" dirty="0"/>
              <a:t>all bacteria or other </a:t>
            </a:r>
            <a:r>
              <a:rPr lang="en-US" sz="2000" b="1" dirty="0" smtClean="0"/>
              <a:t>cells (</a:t>
            </a:r>
            <a:r>
              <a:rPr lang="en-US" sz="2000" dirty="0"/>
              <a:t>100 – 1000 </a:t>
            </a:r>
            <a:r>
              <a:rPr lang="en-US" sz="2000" dirty="0" smtClean="0"/>
              <a:t>nm)</a:t>
            </a:r>
            <a:r>
              <a:rPr lang="en-US" sz="2000" b="1" dirty="0" smtClean="0"/>
              <a:t> </a:t>
            </a:r>
            <a:r>
              <a:rPr lang="en-US" sz="2000" b="1" dirty="0"/>
              <a:t>known at the time</a:t>
            </a:r>
            <a:r>
              <a:rPr lang="en-US" sz="2000" dirty="0"/>
              <a:t> from a liquid suspension</a:t>
            </a:r>
            <a:r>
              <a:rPr lang="en-US" sz="2000" dirty="0" smtClean="0"/>
              <a:t>.</a:t>
            </a:r>
          </a:p>
          <a:p>
            <a:pPr algn="just"/>
            <a:r>
              <a:rPr lang="en-US" sz="2000" dirty="0" smtClean="0"/>
              <a:t>Establishment </a:t>
            </a:r>
            <a:r>
              <a:rPr lang="en-US" sz="2000" dirty="0"/>
              <a:t>of a whole new science – </a:t>
            </a:r>
            <a:r>
              <a:rPr lang="en-US" sz="2000" b="1" dirty="0"/>
              <a:t>virology</a:t>
            </a:r>
            <a:r>
              <a:rPr lang="en-US" sz="2000" dirty="0"/>
              <a:t> </a:t>
            </a:r>
          </a:p>
        </p:txBody>
      </p:sp>
    </p:spTree>
    <p:extLst>
      <p:ext uri="{BB962C8B-B14F-4D97-AF65-F5344CB8AC3E}">
        <p14:creationId xmlns:p14="http://schemas.microsoft.com/office/powerpoint/2010/main" val="3650402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smtClean="0"/>
              <a:t>Chamberland</a:t>
            </a:r>
            <a:r>
              <a:rPr lang="en-US" dirty="0" smtClean="0"/>
              <a:t> filter in Museum of Science and Technology (Chicago)</a:t>
            </a:r>
            <a:endParaRPr lang="en-US" dirty="0"/>
          </a:p>
        </p:txBody>
      </p:sp>
      <p:pic>
        <p:nvPicPr>
          <p:cNvPr id="2050"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2362200"/>
            <a:ext cx="2046828" cy="3060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3860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t>
            </a:r>
            <a:r>
              <a:rPr lang="en-US" dirty="0" smtClean="0"/>
              <a:t>istory</a:t>
            </a:r>
            <a:endParaRPr lang="en-US" dirty="0"/>
          </a:p>
        </p:txBody>
      </p:sp>
      <p:sp>
        <p:nvSpPr>
          <p:cNvPr id="3" name="Content Placeholder 2"/>
          <p:cNvSpPr>
            <a:spLocks noGrp="1"/>
          </p:cNvSpPr>
          <p:nvPr>
            <p:ph sz="quarter" idx="1"/>
          </p:nvPr>
        </p:nvSpPr>
        <p:spPr/>
        <p:txBody>
          <a:bodyPr>
            <a:normAutofit fontScale="92500" lnSpcReduction="10000"/>
          </a:bodyPr>
          <a:lstStyle/>
          <a:p>
            <a:r>
              <a:rPr lang="en-US" sz="2000" dirty="0" smtClean="0"/>
              <a:t>The </a:t>
            </a:r>
            <a:r>
              <a:rPr lang="en-US" sz="2000" b="1" dirty="0" smtClean="0"/>
              <a:t>first use of porcelain filters</a:t>
            </a:r>
            <a:r>
              <a:rPr lang="en-US" sz="2000" dirty="0" smtClean="0"/>
              <a:t> was reported by </a:t>
            </a:r>
            <a:r>
              <a:rPr lang="en-US" sz="2000" b="1" dirty="0" smtClean="0"/>
              <a:t>Dmitri </a:t>
            </a:r>
            <a:r>
              <a:rPr lang="en-US" sz="2000" b="1" dirty="0" err="1" smtClean="0"/>
              <a:t>Ivanovski</a:t>
            </a:r>
            <a:r>
              <a:rPr lang="en-US" sz="2000" dirty="0" smtClean="0"/>
              <a:t> in St Petersburg in Russia, in </a:t>
            </a:r>
            <a:r>
              <a:rPr lang="en-US" sz="2000" b="1" dirty="0" smtClean="0"/>
              <a:t>1892</a:t>
            </a:r>
            <a:r>
              <a:rPr lang="en-US" sz="2000" dirty="0" smtClean="0"/>
              <a:t>.  He had used a  to filter an infectious extract of tobacco plants with mosaic disease, and shown that it remained infectious: however, he concluded the agent was probably a toxin as it appeared to be soluble.</a:t>
            </a:r>
          </a:p>
          <a:p>
            <a:r>
              <a:rPr lang="en-US" sz="2000" dirty="0"/>
              <a:t>The Dutch scientist </a:t>
            </a:r>
            <a:r>
              <a:rPr lang="en-US" sz="2000" b="1" dirty="0" err="1"/>
              <a:t>Martinus</a:t>
            </a:r>
            <a:r>
              <a:rPr lang="en-US" sz="2000" b="1" dirty="0"/>
              <a:t> </a:t>
            </a:r>
            <a:r>
              <a:rPr lang="en-US" sz="2000" b="1" dirty="0" err="1"/>
              <a:t>Beijerinck</a:t>
            </a:r>
            <a:r>
              <a:rPr lang="en-US" sz="2000" b="1" dirty="0"/>
              <a:t> </a:t>
            </a:r>
            <a:r>
              <a:rPr lang="en-US" sz="2000" dirty="0"/>
              <a:t>in </a:t>
            </a:r>
            <a:r>
              <a:rPr lang="en-US" sz="2000" b="1" dirty="0"/>
              <a:t>1898</a:t>
            </a:r>
            <a:r>
              <a:rPr lang="en-US" sz="2000" dirty="0"/>
              <a:t> reported similar experiments with bacteria-free filtered </a:t>
            </a:r>
            <a:r>
              <a:rPr lang="en-US" sz="2000" dirty="0" smtClean="0"/>
              <a:t>extracts</a:t>
            </a:r>
          </a:p>
          <a:p>
            <a:r>
              <a:rPr lang="en-US" sz="2000" dirty="0" err="1" smtClean="0"/>
              <a:t>Beijerinck</a:t>
            </a:r>
            <a:r>
              <a:rPr lang="en-US" sz="2000" dirty="0" smtClean="0"/>
              <a:t> described </a:t>
            </a:r>
            <a:r>
              <a:rPr lang="en-US" sz="2000" dirty="0"/>
              <a:t>the agent of mosaic disease of tobacco as a </a:t>
            </a:r>
            <a:r>
              <a:rPr lang="en-US" sz="2000" b="1" dirty="0"/>
              <a:t>contagious living fluid, </a:t>
            </a:r>
            <a:r>
              <a:rPr lang="en-US" sz="2000" dirty="0"/>
              <a:t>because</a:t>
            </a:r>
            <a:r>
              <a:rPr lang="en-US" sz="2000" b="1" dirty="0"/>
              <a:t> he was convinced the infectious agent had a liquid nature</a:t>
            </a:r>
            <a:r>
              <a:rPr lang="en-US" sz="2000" dirty="0"/>
              <a:t>. The extract was completely sterile, could be kept for years, but remained infectious</a:t>
            </a:r>
            <a:r>
              <a:rPr lang="en-US" sz="2000" dirty="0" smtClean="0"/>
              <a:t>.</a:t>
            </a:r>
          </a:p>
          <a:p>
            <a:r>
              <a:rPr lang="en-US" sz="2000" dirty="0"/>
              <a:t>The term </a:t>
            </a:r>
            <a:r>
              <a:rPr lang="en-US" sz="2000" b="1" dirty="0"/>
              <a:t>virus</a:t>
            </a:r>
            <a:r>
              <a:rPr lang="en-US" sz="2000" dirty="0"/>
              <a:t> was later used to describe such fluids, also called “</a:t>
            </a:r>
            <a:r>
              <a:rPr lang="en-US" sz="2000" b="1" dirty="0"/>
              <a:t>filterable agents</a:t>
            </a:r>
            <a:r>
              <a:rPr lang="en-US" sz="2000" dirty="0"/>
              <a:t>”, which were thought to contain no particles.  </a:t>
            </a:r>
            <a:r>
              <a:rPr lang="en-US" sz="2000" b="1" dirty="0"/>
              <a:t>The virus causing mosaic disease is now known as Tobacco mosaic virus (TMV</a:t>
            </a:r>
            <a:r>
              <a:rPr lang="en-US" sz="2000" b="1" dirty="0" smtClean="0"/>
              <a:t>).</a:t>
            </a:r>
            <a:endParaRPr lang="en-US" sz="2000" dirty="0"/>
          </a:p>
        </p:txBody>
      </p:sp>
    </p:spTree>
    <p:extLst>
      <p:ext uri="{BB962C8B-B14F-4D97-AF65-F5344CB8AC3E}">
        <p14:creationId xmlns:p14="http://schemas.microsoft.com/office/powerpoint/2010/main" val="6748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r>
              <a:rPr lang="en-US" sz="2000" dirty="0"/>
              <a:t>The second virus discovered was what is now known as </a:t>
            </a:r>
            <a:r>
              <a:rPr lang="en-US" sz="2000" b="1" dirty="0"/>
              <a:t>Foot and mouth disease virus (FMDV)</a:t>
            </a:r>
            <a:r>
              <a:rPr lang="en-US" sz="2000" dirty="0"/>
              <a:t> of farm and other animals, in </a:t>
            </a:r>
            <a:r>
              <a:rPr lang="en-US" sz="2000" b="1" dirty="0"/>
              <a:t>1898</a:t>
            </a:r>
            <a:r>
              <a:rPr lang="en-US" sz="2000" dirty="0"/>
              <a:t> by the German scientists </a:t>
            </a:r>
            <a:r>
              <a:rPr lang="en-US" sz="2000" b="1" dirty="0"/>
              <a:t>Friedrich </a:t>
            </a:r>
            <a:r>
              <a:rPr lang="en-US" sz="2000" b="1" dirty="0" err="1"/>
              <a:t>Loeffler</a:t>
            </a:r>
            <a:r>
              <a:rPr lang="en-US" sz="2000" b="1" dirty="0"/>
              <a:t> and Paul </a:t>
            </a:r>
            <a:r>
              <a:rPr lang="en-US" sz="2000" b="1" dirty="0" err="1"/>
              <a:t>Frosch</a:t>
            </a:r>
            <a:r>
              <a:rPr lang="en-US" sz="2000" dirty="0" smtClean="0"/>
              <a:t>.</a:t>
            </a:r>
          </a:p>
          <a:p>
            <a:pPr algn="just"/>
            <a:r>
              <a:rPr lang="en-US" sz="2000" dirty="0"/>
              <a:t>The first </a:t>
            </a:r>
            <a:r>
              <a:rPr lang="en-US" sz="2000" b="1" dirty="0"/>
              <a:t>human virus described</a:t>
            </a:r>
            <a:r>
              <a:rPr lang="en-US" sz="2000" dirty="0"/>
              <a:t> was the agent which causes </a:t>
            </a:r>
            <a:r>
              <a:rPr lang="en-US" sz="2000" b="1" dirty="0"/>
              <a:t>yellow </a:t>
            </a:r>
            <a:r>
              <a:rPr lang="en-US" sz="2000" b="1" dirty="0" smtClean="0"/>
              <a:t>fever. </a:t>
            </a:r>
            <a:r>
              <a:rPr lang="en-US" sz="2000" dirty="0" smtClean="0">
                <a:hlinkClick r:id="rId2"/>
              </a:rPr>
              <a:t>The </a:t>
            </a:r>
            <a:r>
              <a:rPr lang="en-US" sz="2000" dirty="0">
                <a:hlinkClick r:id="rId2"/>
              </a:rPr>
              <a:t>virus was discovered and reported</a:t>
            </a:r>
            <a:r>
              <a:rPr lang="en-US" sz="2000" dirty="0"/>
              <a:t> in </a:t>
            </a:r>
            <a:r>
              <a:rPr lang="en-US" sz="2000" b="1" dirty="0"/>
              <a:t>1901</a:t>
            </a:r>
            <a:r>
              <a:rPr lang="en-US" sz="2000" dirty="0"/>
              <a:t> by the US Army physician </a:t>
            </a:r>
            <a:r>
              <a:rPr lang="en-US" sz="2000" b="1" dirty="0"/>
              <a:t>Walter Reed</a:t>
            </a:r>
            <a:r>
              <a:rPr lang="en-US" sz="2000" dirty="0"/>
              <a:t>, after pioneering work in Cuba by </a:t>
            </a:r>
            <a:r>
              <a:rPr lang="en-US" sz="2000" b="1" dirty="0"/>
              <a:t>Carlos Finlay reported in 1881 </a:t>
            </a:r>
            <a:r>
              <a:rPr lang="en-US" sz="2000" dirty="0" err="1"/>
              <a:t>hypothesising</a:t>
            </a:r>
            <a:r>
              <a:rPr lang="en-US" sz="2000" dirty="0"/>
              <a:t> that </a:t>
            </a:r>
            <a:r>
              <a:rPr lang="en-US" sz="2000" b="1" dirty="0"/>
              <a:t>mosquitoes transmitted the deadly disease</a:t>
            </a:r>
            <a:r>
              <a:rPr lang="en-US" sz="2000" dirty="0" smtClean="0"/>
              <a:t>.</a:t>
            </a:r>
          </a:p>
          <a:p>
            <a:pPr algn="just"/>
            <a:r>
              <a:rPr lang="en-US" sz="2000" dirty="0"/>
              <a:t>The agent became the subject of intense study because, in the Spanish-American war in Cuba in the 1890s, </a:t>
            </a:r>
            <a:r>
              <a:rPr lang="en-US" sz="2000" b="1" dirty="0"/>
              <a:t>about 13 times as many soldiers died of yellow fever as died from wounds</a:t>
            </a:r>
            <a:r>
              <a:rPr lang="en-US" sz="2000" dirty="0"/>
              <a:t>. The subsequent </a:t>
            </a:r>
            <a:r>
              <a:rPr lang="en-US" sz="2000" b="1" dirty="0"/>
              <a:t>eradication of mosquitoes in Panama</a:t>
            </a:r>
            <a:r>
              <a:rPr lang="en-US" sz="2000" dirty="0"/>
              <a:t> is probably what allowed the completion of the Panama Canal – stalled because of the </a:t>
            </a:r>
            <a:r>
              <a:rPr lang="en-US" sz="2000" b="1" dirty="0"/>
              <a:t>death rate among workers from yellow fever and malaria</a:t>
            </a:r>
            <a:r>
              <a:rPr lang="en-US" sz="2000" dirty="0"/>
              <a:t>.</a:t>
            </a:r>
          </a:p>
        </p:txBody>
      </p:sp>
    </p:spTree>
    <p:extLst>
      <p:ext uri="{BB962C8B-B14F-4D97-AF65-F5344CB8AC3E}">
        <p14:creationId xmlns:p14="http://schemas.microsoft.com/office/powerpoint/2010/main" val="2866997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2000" dirty="0" smtClean="0"/>
              <a:t>Vaccine</a:t>
            </a:r>
          </a:p>
          <a:p>
            <a:r>
              <a:rPr lang="en-US" sz="2000" dirty="0" smtClean="0"/>
              <a:t>Firstly injecting serum of recovered to the infected person.</a:t>
            </a:r>
          </a:p>
          <a:p>
            <a:r>
              <a:rPr lang="en-US" sz="2000" dirty="0" smtClean="0"/>
              <a:t>Pasture discovered vaccine against rabies</a:t>
            </a:r>
          </a:p>
          <a:p>
            <a:r>
              <a:rPr lang="en-US" sz="2000" dirty="0" smtClean="0"/>
              <a:t>Edward Jenner discovered vaccine against small pox.</a:t>
            </a:r>
          </a:p>
          <a:p>
            <a:endParaRPr lang="en-US" sz="2000" dirty="0"/>
          </a:p>
          <a:p>
            <a:r>
              <a:rPr lang="en-US" sz="2000" b="1" dirty="0"/>
              <a:t>the bacteriolytic </a:t>
            </a:r>
            <a:r>
              <a:rPr lang="en-US" sz="2000" b="1" dirty="0" smtClean="0"/>
              <a:t>agent were discovered in 1915- Bacteriophages.</a:t>
            </a:r>
          </a:p>
          <a:p>
            <a:r>
              <a:rPr lang="en-US" sz="2000" dirty="0" smtClean="0">
                <a:hlinkClick r:id="rId2"/>
              </a:rPr>
              <a:t>https://</a:t>
            </a:r>
            <a:r>
              <a:rPr lang="en-US" sz="2000" dirty="0" smtClean="0">
                <a:hlinkClick r:id="rId2"/>
              </a:rPr>
              <a:t>rybicki.blog/2012/02/06/a-short-history-of-thediscovery-of-viruses-part-1</a:t>
            </a:r>
            <a:r>
              <a:rPr lang="en-US" sz="2000" dirty="0" smtClean="0">
                <a:hlinkClick r:id="rId2"/>
              </a:rPr>
              <a:t>/</a:t>
            </a:r>
            <a:endParaRPr lang="en-US" sz="2000" dirty="0"/>
          </a:p>
        </p:txBody>
      </p:sp>
    </p:spTree>
    <p:extLst>
      <p:ext uri="{BB962C8B-B14F-4D97-AF65-F5344CB8AC3E}">
        <p14:creationId xmlns:p14="http://schemas.microsoft.com/office/powerpoint/2010/main" val="1418846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virus</a:t>
            </a:r>
            <a:endParaRPr lang="en-US" dirty="0"/>
          </a:p>
        </p:txBody>
      </p:sp>
      <p:sp>
        <p:nvSpPr>
          <p:cNvPr id="3" name="Content Placeholder 2"/>
          <p:cNvSpPr>
            <a:spLocks noGrp="1"/>
          </p:cNvSpPr>
          <p:nvPr>
            <p:ph sz="quarter" idx="1"/>
          </p:nvPr>
        </p:nvSpPr>
        <p:spPr/>
        <p:txBody>
          <a:bodyPr>
            <a:normAutofit/>
          </a:bodyPr>
          <a:lstStyle/>
          <a:p>
            <a:r>
              <a:rPr lang="en-US" dirty="0" smtClean="0"/>
              <a:t>DNA or RNA genome- core/ single or double stranded genome</a:t>
            </a:r>
          </a:p>
          <a:p>
            <a:r>
              <a:rPr lang="en-US" dirty="0" smtClean="0"/>
              <a:t>Protein- coat/ capsid</a:t>
            </a:r>
          </a:p>
          <a:p>
            <a:r>
              <a:rPr lang="en-US" dirty="0" smtClean="0"/>
              <a:t>Envelope</a:t>
            </a:r>
          </a:p>
          <a:p>
            <a:r>
              <a:rPr lang="en-US" dirty="0" smtClean="0"/>
              <a:t>made </a:t>
            </a:r>
            <a:r>
              <a:rPr lang="en-US" dirty="0"/>
              <a:t>from portions of the host’s cell membrane. </a:t>
            </a:r>
          </a:p>
          <a:p>
            <a:r>
              <a:rPr lang="en-US" dirty="0" smtClean="0"/>
              <a:t>surrounds </a:t>
            </a:r>
            <a:r>
              <a:rPr lang="en-US" dirty="0"/>
              <a:t>the capsid and helps protect the virus from the host’s immune system. </a:t>
            </a:r>
            <a:endParaRPr lang="en-US" dirty="0" smtClean="0"/>
          </a:p>
          <a:p>
            <a:r>
              <a:rPr lang="en-US" dirty="0" smtClean="0"/>
              <a:t> May </a:t>
            </a:r>
            <a:r>
              <a:rPr lang="en-US" dirty="0"/>
              <a:t>also have receptor molecules that can bind with host cells. </a:t>
            </a:r>
          </a:p>
          <a:p>
            <a:r>
              <a:rPr lang="en-US" dirty="0" smtClean="0"/>
              <a:t> Make </a:t>
            </a:r>
            <a:r>
              <a:rPr lang="en-US" dirty="0"/>
              <a:t>it easier for the virus to infect the cells.</a:t>
            </a:r>
            <a:endParaRPr lang="en-US" dirty="0" smtClean="0"/>
          </a:p>
          <a:p>
            <a:endParaRPr lang="en-US" dirty="0" smtClean="0"/>
          </a:p>
          <a:p>
            <a:endParaRPr lang="en-US" dirty="0"/>
          </a:p>
        </p:txBody>
      </p:sp>
    </p:spTree>
    <p:extLst>
      <p:ext uri="{BB962C8B-B14F-4D97-AF65-F5344CB8AC3E}">
        <p14:creationId xmlns:p14="http://schemas.microsoft.com/office/powerpoint/2010/main" val="3844063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 of Virus</a:t>
            </a:r>
            <a:endParaRPr lang="en-US" dirty="0"/>
          </a:p>
        </p:txBody>
      </p:sp>
      <p:sp>
        <p:nvSpPr>
          <p:cNvPr id="3" name="Content Placeholder 2"/>
          <p:cNvSpPr>
            <a:spLocks noGrp="1"/>
          </p:cNvSpPr>
          <p:nvPr>
            <p:ph sz="quarter" idx="1"/>
          </p:nvPr>
        </p:nvSpPr>
        <p:spPr/>
        <p:txBody>
          <a:bodyPr>
            <a:normAutofit/>
          </a:bodyPr>
          <a:lstStyle/>
          <a:p>
            <a:r>
              <a:rPr lang="en-US" sz="2000" dirty="0"/>
              <a:t>Viruses come in an amazing variety of shapes and sizes. </a:t>
            </a:r>
          </a:p>
          <a:p>
            <a:r>
              <a:rPr lang="en-US" sz="2000" dirty="0" smtClean="0"/>
              <a:t> </a:t>
            </a:r>
            <a:r>
              <a:rPr lang="en-US" sz="2000" dirty="0"/>
              <a:t>measured in nanometers, </a:t>
            </a:r>
            <a:endParaRPr lang="en-US" sz="2000" dirty="0" smtClean="0"/>
          </a:p>
          <a:p>
            <a:r>
              <a:rPr lang="en-US" sz="2000" dirty="0" smtClean="0"/>
              <a:t>which </a:t>
            </a:r>
            <a:r>
              <a:rPr lang="en-US" sz="2000" dirty="0"/>
              <a:t>is one-billionth of a meter. </a:t>
            </a:r>
            <a:endParaRPr lang="en-US" sz="2000" dirty="0" smtClean="0"/>
          </a:p>
          <a:p>
            <a:r>
              <a:rPr lang="en-US" sz="2000" dirty="0" smtClean="0"/>
              <a:t>Viruses </a:t>
            </a:r>
            <a:r>
              <a:rPr lang="en-US" sz="2000" dirty="0"/>
              <a:t>can range in the size between 20 to 750nm, </a:t>
            </a:r>
            <a:endParaRPr lang="en-US" sz="2000" dirty="0" smtClean="0"/>
          </a:p>
          <a:p>
            <a:r>
              <a:rPr lang="en-US" sz="2000" dirty="0" smtClean="0"/>
              <a:t>which </a:t>
            </a:r>
            <a:r>
              <a:rPr lang="en-US" sz="2000" dirty="0"/>
              <a:t>is 45,000 times smaller than the width of a human hair. </a:t>
            </a:r>
            <a:endParaRPr lang="en-US" sz="2000" dirty="0" smtClean="0"/>
          </a:p>
          <a:p>
            <a:r>
              <a:rPr lang="en-US" sz="2000" dirty="0" smtClean="0"/>
              <a:t>Mature virus is called </a:t>
            </a:r>
            <a:r>
              <a:rPr lang="en-US" sz="2000" dirty="0" err="1" smtClean="0"/>
              <a:t>Viron</a:t>
            </a:r>
            <a:r>
              <a:rPr lang="en-US" sz="2000" dirty="0" smtClean="0"/>
              <a:t>.</a:t>
            </a:r>
            <a:endParaRPr lang="en-US" sz="2000" dirty="0"/>
          </a:p>
        </p:txBody>
      </p:sp>
    </p:spTree>
    <p:extLst>
      <p:ext uri="{BB962C8B-B14F-4D97-AF65-F5344CB8AC3E}">
        <p14:creationId xmlns:p14="http://schemas.microsoft.com/office/powerpoint/2010/main" val="253345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Shapes of Virus</a:t>
            </a:r>
            <a:endParaRPr lang="en-US" dirty="0"/>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03564" y="1484705"/>
            <a:ext cx="206692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276291"/>
            <a:ext cx="4749952" cy="2626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03564" y="4800600"/>
            <a:ext cx="7848600" cy="1477328"/>
          </a:xfrm>
          <a:prstGeom prst="rect">
            <a:avLst/>
          </a:prstGeom>
        </p:spPr>
        <p:txBody>
          <a:bodyPr wrap="square">
            <a:spAutoFit/>
          </a:bodyPr>
          <a:lstStyle/>
          <a:p>
            <a:r>
              <a:rPr lang="en-US" dirty="0" smtClean="0"/>
              <a:t>https://www.google.com/search?q=different+shapes+of+virus&amp;sxsrf=ALeKk00JF9AX1iI3P9C2FkyYITyejBZPNQ:1588826523961&amp;tbm=isch&amp;source=iu&amp;ictx=1&amp;fir=fEgQDOJmqVgmeM%253A%252CLvE2uQzIfFxp3M%252C_&amp;vet=1&amp;usg=AI4_-kRBXj1TtdR_jU46FIg_0xD20XvV-A&amp;sa=X&amp;ved=2ahUKEwjk58eE-KDpAhXITcAKHVEpDVoQ9QEwD3oECAQQJg#imgrc=5B_VVFVx8rmXgM</a:t>
            </a:r>
            <a:endParaRPr lang="en-US" dirty="0"/>
          </a:p>
        </p:txBody>
      </p:sp>
    </p:spTree>
    <p:extLst>
      <p:ext uri="{BB962C8B-B14F-4D97-AF65-F5344CB8AC3E}">
        <p14:creationId xmlns:p14="http://schemas.microsoft.com/office/powerpoint/2010/main" val="14469739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267</TotalTime>
  <Words>579</Words>
  <Application>Microsoft Office PowerPoint</Application>
  <PresentationFormat>On-screen Show (4:3)</PresentationFormat>
  <Paragraphs>79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Oriel</vt:lpstr>
      <vt:lpstr>VIRUSES</vt:lpstr>
      <vt:lpstr>History of virology</vt:lpstr>
      <vt:lpstr>Chamberland filter in Museum of Science and Technology (Chicago)</vt:lpstr>
      <vt:lpstr>History</vt:lpstr>
      <vt:lpstr>PowerPoint Presentation</vt:lpstr>
      <vt:lpstr>PowerPoint Presentation</vt:lpstr>
      <vt:lpstr>Structure of virus</vt:lpstr>
      <vt:lpstr>Size of Virus</vt:lpstr>
      <vt:lpstr>Shapes of Virus</vt:lpstr>
      <vt:lpstr>Helical Virus/ TMV</vt:lpstr>
      <vt:lpstr>PowerPoint Presentation</vt:lpstr>
      <vt:lpstr>Life Cycle of Viruses</vt:lpstr>
      <vt:lpstr>LYTIC LIFE CYCLE</vt:lpstr>
      <vt:lpstr>PowerPoint Presentation</vt:lpstr>
      <vt:lpstr>PowerPoint Presentation</vt:lpstr>
      <vt:lpstr>Lysogenic Cycle </vt:lpstr>
      <vt:lpstr>Life Cycles of Virus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VIRUSES</dc:title>
  <dc:creator>Yasir</dc:creator>
  <cp:lastModifiedBy>Yasir</cp:lastModifiedBy>
  <cp:revision>24</cp:revision>
  <dcterms:created xsi:type="dcterms:W3CDTF">2020-05-07T01:47:56Z</dcterms:created>
  <dcterms:modified xsi:type="dcterms:W3CDTF">2020-05-12T07:50:30Z</dcterms:modified>
</cp:coreProperties>
</file>